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353" r:id="rId3"/>
    <p:sldId id="354" r:id="rId4"/>
    <p:sldId id="355" r:id="rId5"/>
    <p:sldId id="346" r:id="rId6"/>
    <p:sldId id="356" r:id="rId7"/>
    <p:sldId id="357" r:id="rId8"/>
    <p:sldId id="351" r:id="rId9"/>
    <p:sldId id="352" r:id="rId10"/>
    <p:sldId id="305" r:id="rId11"/>
  </p:sldIdLst>
  <p:sldSz cx="9144000" cy="5143500" type="screen16x9"/>
  <p:notesSz cx="6858000" cy="9144000"/>
  <p:embeddedFontLst>
    <p:embeddedFont>
      <p:font typeface="Catamaran" panose="020B0604020202020204" charset="0"/>
      <p:regular r:id="rId13"/>
      <p:bold r:id="rId14"/>
    </p:embeddedFont>
    <p:embeddedFont>
      <p:font typeface="Lexend Deca" panose="020B0604020202020204" charset="0"/>
      <p:regular r:id="rId15"/>
      <p:bold r:id="rId16"/>
    </p:embeddedFont>
    <p:embeddedFont>
      <p:font typeface="Nunito" pitchFamily="2" charset="-52"/>
      <p:regular r:id="rId17"/>
      <p:bold r:id="rId18"/>
      <p:italic r:id="rId19"/>
      <p:boldItalic r:id="rId20"/>
    </p:embeddedFont>
    <p:embeddedFont>
      <p:font typeface="Questrial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49D"/>
    <a:srgbClr val="000A1E"/>
    <a:srgbClr val="067A00"/>
    <a:srgbClr val="00421E"/>
    <a:srgbClr val="3B9FFF"/>
    <a:srgbClr val="CC3300"/>
    <a:srgbClr val="F5F5F5"/>
    <a:srgbClr val="3F4252"/>
    <a:srgbClr val="DB41D0"/>
    <a:srgbClr val="81D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28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0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8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48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4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157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294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35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290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Видео 5" title="Точки подключения линий">
            <a:hlinkClick r:id="" action="ppaction://media"/>
            <a:extLst>
              <a:ext uri="{FF2B5EF4-FFF2-40B4-BE49-F238E27FC236}">
                <a16:creationId xmlns:a16="http://schemas.microsoft.com/office/drawing/2014/main" id="{7ADCAA28-E8E5-EBC1-D4CC-8F64F41A05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530;p47">
            <a:extLst>
              <a:ext uri="{FF2B5EF4-FFF2-40B4-BE49-F238E27FC236}">
                <a16:creationId xmlns:a16="http://schemas.microsoft.com/office/drawing/2014/main" id="{FB0686A3-5377-CB9A-E630-00F081E4523E}"/>
              </a:ext>
            </a:extLst>
          </p:cNvPr>
          <p:cNvSpPr txBox="1">
            <a:spLocks/>
          </p:cNvSpPr>
          <p:nvPr/>
        </p:nvSpPr>
        <p:spPr>
          <a:xfrm>
            <a:off x="1429375" y="576638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b="0" dirty="0">
                <a:solidFill>
                  <a:srgbClr val="5CA49D"/>
                </a:solidFill>
              </a:rPr>
              <a:t>Команда «Снегири»</a:t>
            </a:r>
          </a:p>
        </p:txBody>
      </p:sp>
      <p:sp>
        <p:nvSpPr>
          <p:cNvPr id="13" name="Google Shape;530;p47">
            <a:extLst>
              <a:ext uri="{FF2B5EF4-FFF2-40B4-BE49-F238E27FC236}">
                <a16:creationId xmlns:a16="http://schemas.microsoft.com/office/drawing/2014/main" id="{9469DD8E-9206-E599-A57F-BA929A530E3F}"/>
              </a:ext>
            </a:extLst>
          </p:cNvPr>
          <p:cNvSpPr txBox="1">
            <a:spLocks/>
          </p:cNvSpPr>
          <p:nvPr/>
        </p:nvSpPr>
        <p:spPr>
          <a:xfrm>
            <a:off x="1409782" y="563575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b="0" dirty="0">
                <a:solidFill>
                  <a:schemeClr val="bg1"/>
                </a:solidFill>
              </a:rPr>
              <a:t>Команда «Снегири»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1829918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Готовы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1749962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7B5FCB5D-F169-C0D0-D6BB-25757204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3" b="10032"/>
          <a:stretch/>
        </p:blipFill>
        <p:spPr bwMode="auto">
          <a:xfrm>
            <a:off x="7865107" y="3860019"/>
            <a:ext cx="1115151" cy="1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FE879-45BC-7E68-7D88-1AA14065D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19" y="4567954"/>
            <a:ext cx="255327" cy="255327"/>
          </a:xfrm>
          <a:prstGeom prst="rect">
            <a:avLst/>
          </a:prstGeom>
        </p:spPr>
      </p:pic>
      <p:sp>
        <p:nvSpPr>
          <p:cNvPr id="5" name="Google Shape;584;p52">
            <a:extLst>
              <a:ext uri="{FF2B5EF4-FFF2-40B4-BE49-F238E27FC236}">
                <a16:creationId xmlns:a16="http://schemas.microsoft.com/office/drawing/2014/main" id="{92087CAE-F4B2-3FD8-DBD1-C7D68127ED1C}"/>
              </a:ext>
            </a:extLst>
          </p:cNvPr>
          <p:cNvSpPr txBox="1">
            <a:spLocks/>
          </p:cNvSpPr>
          <p:nvPr/>
        </p:nvSpPr>
        <p:spPr>
          <a:xfrm>
            <a:off x="2902468" y="4557669"/>
            <a:ext cx="3339061" cy="27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https://github.com/srRyzhov/Hackathon</a:t>
            </a:r>
          </a:p>
        </p:txBody>
      </p:sp>
      <p:sp>
        <p:nvSpPr>
          <p:cNvPr id="2" name="Google Shape;530;p47">
            <a:extLst>
              <a:ext uri="{FF2B5EF4-FFF2-40B4-BE49-F238E27FC236}">
                <a16:creationId xmlns:a16="http://schemas.microsoft.com/office/drawing/2014/main" id="{83A69ED6-925E-0443-0F91-8DEE6DA58DAB}"/>
              </a:ext>
            </a:extLst>
          </p:cNvPr>
          <p:cNvSpPr txBox="1">
            <a:spLocks/>
          </p:cNvSpPr>
          <p:nvPr/>
        </p:nvSpPr>
        <p:spPr>
          <a:xfrm>
            <a:off x="1407331" y="1034544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  <a:endParaRPr lang="ru-RU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024259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884653-F18E-D7A0-80C4-FA170790C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pic>
        <p:nvPicPr>
          <p:cNvPr id="36" name="Видео 5" title="Точки подключения линий">
            <a:hlinkClick r:id="" action="ppaction://media"/>
            <a:extLst>
              <a:ext uri="{FF2B5EF4-FFF2-40B4-BE49-F238E27FC236}">
                <a16:creationId xmlns:a16="http://schemas.microsoft.com/office/drawing/2014/main" id="{28866A48-D5C8-C255-129A-440CDB758C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260"/>
            <a:ext cx="9144000" cy="51435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87" y="-6260"/>
            <a:ext cx="9197002" cy="5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989413" y="776756"/>
            <a:ext cx="1143001" cy="25238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2780787" y="1173536"/>
            <a:ext cx="5928260" cy="285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На основании исторических пресс-релизов кредитных рейтинговых агентств необходимо построить интерпретируемую ML-модель, устанавливающую взаимосвязь между текстом пресс-релиза и присвоенным кредитным рейтингом по национальной рейтинговой шкале Российской Федерации для организации с учетом методологических особенностей оценки рейтинга.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1F43B4-744B-B4A9-DEF3-46FDAC0D4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95" y="3517505"/>
            <a:ext cx="2327810" cy="168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10;p46">
            <a:extLst>
              <a:ext uri="{FF2B5EF4-FFF2-40B4-BE49-F238E27FC236}">
                <a16:creationId xmlns:a16="http://schemas.microsoft.com/office/drawing/2014/main" id="{29C5553E-9C6C-927F-DF41-343DEFF1FC46}"/>
              </a:ext>
            </a:extLst>
          </p:cNvPr>
          <p:cNvSpPr txBox="1">
            <a:spLocks/>
          </p:cNvSpPr>
          <p:nvPr/>
        </p:nvSpPr>
        <p:spPr>
          <a:xfrm>
            <a:off x="2272600" y="30418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1486" y="29144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Цель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30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8097-35CE-EEBE-F08F-B773132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87443" y="746518"/>
            <a:ext cx="1769107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088" y="1884516"/>
            <a:ext cx="7430157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Выбрать технологию обучения модели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NLP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1366088" y="3026318"/>
            <a:ext cx="6780060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Обучить модель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1366087" y="3994799"/>
            <a:ext cx="7430157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Получить метрики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571422" y="1654123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568246" y="2702928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565070" y="3740408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568246" y="4697056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1366087" y="937359"/>
            <a:ext cx="7454511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Обработать датасет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F3782EC6-CD84-BC40-6D70-53EC754615AB}"/>
              </a:ext>
            </a:extLst>
          </p:cNvPr>
          <p:cNvSpPr txBox="1">
            <a:spLocks/>
          </p:cNvSpPr>
          <p:nvPr/>
        </p:nvSpPr>
        <p:spPr>
          <a:xfrm>
            <a:off x="2275052" y="304610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Задачи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Задачи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F7F0804F-0A11-4941-A8A5-8250B4FE905A}"/>
              </a:ext>
            </a:extLst>
          </p:cNvPr>
          <p:cNvSpPr txBox="1">
            <a:spLocks/>
          </p:cNvSpPr>
          <p:nvPr/>
        </p:nvSpPr>
        <p:spPr>
          <a:xfrm>
            <a:off x="482076" y="1036199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460042" y="101995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5" name="Google Shape;182;p31">
            <a:extLst>
              <a:ext uri="{FF2B5EF4-FFF2-40B4-BE49-F238E27FC236}">
                <a16:creationId xmlns:a16="http://schemas.microsoft.com/office/drawing/2014/main" id="{B1584961-A4DB-7373-CF74-C9E75936BB44}"/>
              </a:ext>
            </a:extLst>
          </p:cNvPr>
          <p:cNvSpPr txBox="1">
            <a:spLocks/>
          </p:cNvSpPr>
          <p:nvPr/>
        </p:nvSpPr>
        <p:spPr>
          <a:xfrm>
            <a:off x="499715" y="207182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475402" y="206408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Google Shape;182;p31">
            <a:extLst>
              <a:ext uri="{FF2B5EF4-FFF2-40B4-BE49-F238E27FC236}">
                <a16:creationId xmlns:a16="http://schemas.microsoft.com/office/drawing/2014/main" id="{64E5AC12-56C9-33B4-ACF5-3AA979D97C01}"/>
              </a:ext>
            </a:extLst>
          </p:cNvPr>
          <p:cNvSpPr txBox="1">
            <a:spLocks/>
          </p:cNvSpPr>
          <p:nvPr/>
        </p:nvSpPr>
        <p:spPr>
          <a:xfrm>
            <a:off x="484640" y="311637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462101" y="3103174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82;p31">
            <a:extLst>
              <a:ext uri="{FF2B5EF4-FFF2-40B4-BE49-F238E27FC236}">
                <a16:creationId xmlns:a16="http://schemas.microsoft.com/office/drawing/2014/main" id="{9B6C2486-822A-66FC-3E01-DEE86B393D77}"/>
              </a:ext>
            </a:extLst>
          </p:cNvPr>
          <p:cNvSpPr txBox="1">
            <a:spLocks/>
          </p:cNvSpPr>
          <p:nvPr/>
        </p:nvSpPr>
        <p:spPr>
          <a:xfrm>
            <a:off x="482075" y="409201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462101" y="407882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583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9" grpId="0"/>
      <p:bldP spid="17" grpId="0"/>
      <p:bldP spid="23" grpId="0"/>
      <p:bldP spid="24" grpId="0"/>
      <p:bldP spid="25" grpId="0"/>
      <p:bldP spid="12" grpId="0"/>
      <p:bldP spid="32" grpId="0"/>
      <p:bldP spid="13" grpId="0"/>
      <p:bldP spid="3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2743197" y="777447"/>
            <a:ext cx="36576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4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2" name="Google Shape;243;p35">
            <a:extLst>
              <a:ext uri="{FF2B5EF4-FFF2-40B4-BE49-F238E27FC236}">
                <a16:creationId xmlns:a16="http://schemas.microsoft.com/office/drawing/2014/main" id="{B6C29580-864B-BEA9-DB65-73E7F72738DB}"/>
              </a:ext>
            </a:extLst>
          </p:cNvPr>
          <p:cNvSpPr/>
          <p:nvPr/>
        </p:nvSpPr>
        <p:spPr>
          <a:xfrm>
            <a:off x="471461" y="1655857"/>
            <a:ext cx="5444578" cy="110743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Google Shape;245;p35">
            <a:extLst>
              <a:ext uri="{FF2B5EF4-FFF2-40B4-BE49-F238E27FC236}">
                <a16:creationId xmlns:a16="http://schemas.microsoft.com/office/drawing/2014/main" id="{458B1B91-22DC-5CCE-CDC5-04ED48C7674C}"/>
              </a:ext>
            </a:extLst>
          </p:cNvPr>
          <p:cNvSpPr/>
          <p:nvPr/>
        </p:nvSpPr>
        <p:spPr>
          <a:xfrm>
            <a:off x="5178022" y="3475248"/>
            <a:ext cx="3235422" cy="9246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7BE001B4-09AE-A2D4-4865-A09E16B6C1CC}"/>
              </a:ext>
            </a:extLst>
          </p:cNvPr>
          <p:cNvSpPr txBox="1">
            <a:spLocks/>
          </p:cNvSpPr>
          <p:nvPr/>
        </p:nvSpPr>
        <p:spPr>
          <a:xfrm>
            <a:off x="620392" y="1817384"/>
            <a:ext cx="5146716" cy="7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Bert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-подобной предобученной модели классификации</a:t>
            </a:r>
          </a:p>
        </p:txBody>
      </p:sp>
      <p:sp>
        <p:nvSpPr>
          <p:cNvPr id="32" name="Google Shape;236;p35">
            <a:extLst>
              <a:ext uri="{FF2B5EF4-FFF2-40B4-BE49-F238E27FC236}">
                <a16:creationId xmlns:a16="http://schemas.microsoft.com/office/drawing/2014/main" id="{DDA53B89-8463-66DA-B075-1F88DB667AB4}"/>
              </a:ext>
            </a:extLst>
          </p:cNvPr>
          <p:cNvSpPr txBox="1">
            <a:spLocks/>
          </p:cNvSpPr>
          <p:nvPr/>
        </p:nvSpPr>
        <p:spPr>
          <a:xfrm>
            <a:off x="5302068" y="3625328"/>
            <a:ext cx="2970564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PyTorch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A1402-4CD2-F548-EF6D-602318A1A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2"/>
          <a:stretch/>
        </p:blipFill>
        <p:spPr bwMode="auto">
          <a:xfrm>
            <a:off x="7963623" y="3486137"/>
            <a:ext cx="324236" cy="9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08E640E-7A66-5790-5BD5-ECB160A7D68C}"/>
              </a:ext>
            </a:extLst>
          </p:cNvPr>
          <p:cNvGrpSpPr/>
          <p:nvPr/>
        </p:nvGrpSpPr>
        <p:grpSpPr>
          <a:xfrm>
            <a:off x="345537" y="907949"/>
            <a:ext cx="8474746" cy="3647964"/>
            <a:chOff x="345537" y="907949"/>
            <a:chExt cx="8474746" cy="3647964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767542CF-6BFD-8D8E-D4AB-5F695E8958EE}"/>
                </a:ext>
              </a:extLst>
            </p:cNvPr>
            <p:cNvGrpSpPr/>
            <p:nvPr/>
          </p:nvGrpSpPr>
          <p:grpSpPr>
            <a:xfrm>
              <a:off x="345537" y="907949"/>
              <a:ext cx="8474746" cy="3647964"/>
              <a:chOff x="345537" y="907949"/>
              <a:chExt cx="8474746" cy="3647964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EDB9219-C2E2-14CA-03F7-FB6DA2439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537" y="3559599"/>
                <a:ext cx="1850619" cy="996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8799752-D87A-86B1-0F7B-F00823B34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267" y="907949"/>
                <a:ext cx="1283507" cy="509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4AF0B2A-9394-47DA-F5E8-7366D531C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7529" y="1071442"/>
                <a:ext cx="2442754" cy="699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BEB74EC-1993-F52F-FC0C-7DB0BC3A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6325" y="2221550"/>
                <a:ext cx="1787389" cy="1005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FC85DE0-5B54-DB3C-E5D5-1276CB06E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84" b="27533"/>
            <a:stretch/>
          </p:blipFill>
          <p:spPr bwMode="auto">
            <a:xfrm>
              <a:off x="2232684" y="3099722"/>
              <a:ext cx="2709241" cy="666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28EDAD88-B50B-4A4F-C175-D9A22FB3F4F4}"/>
              </a:ext>
            </a:extLst>
          </p:cNvPr>
          <p:cNvSpPr txBox="1">
            <a:spLocks/>
          </p:cNvSpPr>
          <p:nvPr/>
        </p:nvSpPr>
        <p:spPr>
          <a:xfrm>
            <a:off x="2269332" y="312377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949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5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59914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40402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7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1252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D809FD-0771-BF8E-B90A-ACEE584E6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Заключение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342484" y="101995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8530" y="1884516"/>
            <a:ext cx="7430157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bg1">
                    <a:lumMod val="10000"/>
                  </a:schemeClr>
                </a:solidFill>
              </a:rPr>
              <a:t>-</a:t>
            </a:r>
            <a:endParaRPr sz="1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1248530" y="3026318"/>
            <a:ext cx="6780060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800" b="1" dirty="0">
                <a:solidFill>
                  <a:schemeClr val="bg1">
                    <a:lumMod val="10000"/>
                  </a:schemeClr>
                </a:solidFill>
              </a:rPr>
              <a:t>-</a:t>
            </a:r>
            <a:endParaRPr lang="ru-RU" sz="1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8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1248529" y="3994799"/>
            <a:ext cx="7430157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800" b="1" dirty="0">
                <a:solidFill>
                  <a:schemeClr val="bg1">
                    <a:lumMod val="10000"/>
                  </a:schemeClr>
                </a:solidFill>
              </a:rPr>
              <a:t>-</a:t>
            </a:r>
            <a:endParaRPr lang="ru-RU" sz="18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453864" y="1654123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357844" y="206408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344543" y="3103174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450688" y="2702928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447512" y="3740408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344543" y="407882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450688" y="4697056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1248529" y="937359"/>
            <a:ext cx="7454511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800" b="1" dirty="0">
                <a:solidFill>
                  <a:schemeClr val="bg1">
                    <a:lumMod val="10000"/>
                  </a:schemeClr>
                </a:solidFill>
              </a:rPr>
              <a:t>-</a:t>
            </a:r>
            <a:endParaRPr lang="ru-RU" sz="18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4787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0" grpId="0"/>
      <p:bldP spid="9" grpId="0"/>
      <p:bldP spid="12" grpId="0"/>
      <p:bldP spid="13" grpId="0"/>
      <p:bldP spid="8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159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251382D-DF6C-7D8E-5D40-9C9E2EDC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7275">
            <a:off x="2065863" y="992083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5" name="Google Shape;172;p31">
            <a:extLst>
              <a:ext uri="{FF2B5EF4-FFF2-40B4-BE49-F238E27FC236}">
                <a16:creationId xmlns:a16="http://schemas.microsoft.com/office/drawing/2014/main" id="{EFF1F459-2CEB-13A5-08ED-FC9F949A5C2B}"/>
              </a:ext>
            </a:extLst>
          </p:cNvPr>
          <p:cNvSpPr txBox="1">
            <a:spLocks/>
          </p:cNvSpPr>
          <p:nvPr/>
        </p:nvSpPr>
        <p:spPr>
          <a:xfrm>
            <a:off x="885674" y="1913876"/>
            <a:ext cx="1991060" cy="3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endParaRPr lang="ru-RU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9514C3-4A92-260F-00D2-CBAC9C5F275D}"/>
              </a:ext>
            </a:extLst>
          </p:cNvPr>
          <p:cNvGrpSpPr/>
          <p:nvPr/>
        </p:nvGrpSpPr>
        <p:grpSpPr>
          <a:xfrm>
            <a:off x="159604" y="1294456"/>
            <a:ext cx="3252723" cy="967967"/>
            <a:chOff x="159604" y="1294456"/>
            <a:chExt cx="3252723" cy="967967"/>
          </a:xfrm>
        </p:grpSpPr>
        <p:sp>
          <p:nvSpPr>
            <p:cNvPr id="24" name="Google Shape;182;p31">
              <a:extLst>
                <a:ext uri="{FF2B5EF4-FFF2-40B4-BE49-F238E27FC236}">
                  <a16:creationId xmlns:a16="http://schemas.microsoft.com/office/drawing/2014/main" id="{8F6ABAC1-3711-0A72-5C33-AA22D3E37D56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es" sz="5200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CDCD35-126C-E93F-0FD6-CFE8C852899A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3" name="Google Shape;258;p35">
                <a:extLst>
                  <a:ext uri="{FF2B5EF4-FFF2-40B4-BE49-F238E27FC236}">
                    <a16:creationId xmlns:a16="http://schemas.microsoft.com/office/drawing/2014/main" id="{D03B6E36-F884-2359-32AB-82BFC0F15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45;p28">
                <a:extLst>
                  <a:ext uri="{FF2B5EF4-FFF2-40B4-BE49-F238E27FC236}">
                    <a16:creationId xmlns:a16="http://schemas.microsoft.com/office/drawing/2014/main" id="{5BE1F0BC-047E-0213-DA73-B98BE87E08EA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172;p31">
              <a:extLst>
                <a:ext uri="{FF2B5EF4-FFF2-40B4-BE49-F238E27FC236}">
                  <a16:creationId xmlns:a16="http://schemas.microsoft.com/office/drawing/2014/main" id="{BE929544-F6E3-6E9E-DC1A-9545829C0E82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Зазнобин Петр </a:t>
              </a:r>
            </a:p>
            <a:p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@smortlly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46" name="Google Shape;172;p31">
              <a:extLst>
                <a:ext uri="{FF2B5EF4-FFF2-40B4-BE49-F238E27FC236}">
                  <a16:creationId xmlns:a16="http://schemas.microsoft.com/office/drawing/2014/main" id="{0B27FE43-3D6E-1A48-A30D-958BB5496A04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161071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Аналитик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65EF356-75BB-9BEA-D9D6-A28A7002E613}"/>
              </a:ext>
            </a:extLst>
          </p:cNvPr>
          <p:cNvGrpSpPr/>
          <p:nvPr/>
        </p:nvGrpSpPr>
        <p:grpSpPr>
          <a:xfrm>
            <a:off x="380522" y="2878190"/>
            <a:ext cx="3252723" cy="968411"/>
            <a:chOff x="159604" y="1294456"/>
            <a:chExt cx="3252723" cy="968411"/>
          </a:xfrm>
        </p:grpSpPr>
        <p:sp>
          <p:nvSpPr>
            <p:cNvPr id="64" name="Google Shape;182;p31">
              <a:extLst>
                <a:ext uri="{FF2B5EF4-FFF2-40B4-BE49-F238E27FC236}">
                  <a16:creationId xmlns:a16="http://schemas.microsoft.com/office/drawing/2014/main" id="{76F93D5A-6FA1-7E9E-BECA-0A85DE95EF85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C9A60A7-9F57-7BD7-5FEF-EB2D99DFF577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68" name="Google Shape;258;p35">
                <a:extLst>
                  <a:ext uri="{FF2B5EF4-FFF2-40B4-BE49-F238E27FC236}">
                    <a16:creationId xmlns:a16="http://schemas.microsoft.com/office/drawing/2014/main" id="{0489A2A1-BECC-9468-B51E-D05D64927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145;p28">
                <a:extLst>
                  <a:ext uri="{FF2B5EF4-FFF2-40B4-BE49-F238E27FC236}">
                    <a16:creationId xmlns:a16="http://schemas.microsoft.com/office/drawing/2014/main" id="{9E6B4C72-16E0-B64E-5F65-B88FC5BF284E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" name="Google Shape;172;p31">
              <a:extLst>
                <a:ext uri="{FF2B5EF4-FFF2-40B4-BE49-F238E27FC236}">
                  <a16:creationId xmlns:a16="http://schemas.microsoft.com/office/drawing/2014/main" id="{526A2B92-7236-E7D9-59F6-8E2F44041BC0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Галимов Карим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number012345678</a:t>
              </a:r>
            </a:p>
          </p:txBody>
        </p:sp>
        <p:sp>
          <p:nvSpPr>
            <p:cNvPr id="67" name="Google Shape;172;p31">
              <a:extLst>
                <a:ext uri="{FF2B5EF4-FFF2-40B4-BE49-F238E27FC236}">
                  <a16:creationId xmlns:a16="http://schemas.microsoft.com/office/drawing/2014/main" id="{A4EE6E30-AF81-DE80-BADF-52C79ED6B33C}"/>
                </a:ext>
              </a:extLst>
            </p:cNvPr>
            <p:cNvSpPr txBox="1">
              <a:spLocks/>
            </p:cNvSpPr>
            <p:nvPr/>
          </p:nvSpPr>
          <p:spPr>
            <a:xfrm>
              <a:off x="991689" y="1932719"/>
              <a:ext cx="1727124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en-US" sz="1300" dirty="0">
                  <a:solidFill>
                    <a:schemeClr val="bg1">
                      <a:lumMod val="10000"/>
                    </a:schemeClr>
                  </a:solidFill>
                </a:rPr>
                <a:t>ML-</a:t>
              </a:r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инженер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F8C5B01-1C1A-9C0F-AFCA-0887545F39E6}"/>
              </a:ext>
            </a:extLst>
          </p:cNvPr>
          <p:cNvGrpSpPr/>
          <p:nvPr/>
        </p:nvGrpSpPr>
        <p:grpSpPr>
          <a:xfrm>
            <a:off x="2944831" y="3850088"/>
            <a:ext cx="3252723" cy="1033357"/>
            <a:chOff x="159604" y="1294456"/>
            <a:chExt cx="3252723" cy="1033357"/>
          </a:xfrm>
        </p:grpSpPr>
        <p:sp>
          <p:nvSpPr>
            <p:cNvPr id="71" name="Google Shape;182;p31">
              <a:extLst>
                <a:ext uri="{FF2B5EF4-FFF2-40B4-BE49-F238E27FC236}">
                  <a16:creationId xmlns:a16="http://schemas.microsoft.com/office/drawing/2014/main" id="{0D8FACD1-0560-D787-1525-C69E0CDAEC0A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92456698-9116-7BB2-8927-BC49D9315425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75" name="Google Shape;258;p35">
                <a:extLst>
                  <a:ext uri="{FF2B5EF4-FFF2-40B4-BE49-F238E27FC236}">
                    <a16:creationId xmlns:a16="http://schemas.microsoft.com/office/drawing/2014/main" id="{8FE054C9-5509-A081-8B93-14B252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145;p28">
                <a:extLst>
                  <a:ext uri="{FF2B5EF4-FFF2-40B4-BE49-F238E27FC236}">
                    <a16:creationId xmlns:a16="http://schemas.microsoft.com/office/drawing/2014/main" id="{E57736B1-AE54-2970-1B5F-08EEB38E7C8B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72;p31">
              <a:extLst>
                <a:ext uri="{FF2B5EF4-FFF2-40B4-BE49-F238E27FC236}">
                  <a16:creationId xmlns:a16="http://schemas.microsoft.com/office/drawing/2014/main" id="{32EED110-7F86-7E68-3FE2-2A70429FC53F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Рыжов Сергей</a:t>
              </a:r>
            </a:p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@sr_ryzhov</a:t>
              </a:r>
              <a:endParaRPr lang="ru-RU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4" name="Google Shape;172;p31">
              <a:extLst>
                <a:ext uri="{FF2B5EF4-FFF2-40B4-BE49-F238E27FC236}">
                  <a16:creationId xmlns:a16="http://schemas.microsoft.com/office/drawing/2014/main" id="{20AD2191-BCBE-7901-5989-1222369F12E4}"/>
                </a:ext>
              </a:extLst>
            </p:cNvPr>
            <p:cNvSpPr txBox="1">
              <a:spLocks/>
            </p:cNvSpPr>
            <p:nvPr/>
          </p:nvSpPr>
          <p:spPr>
            <a:xfrm>
              <a:off x="995323" y="1932316"/>
              <a:ext cx="1616140" cy="395497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Тимлид, дизайнер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02BED524-A703-ACC7-29FB-331E7553356F}"/>
              </a:ext>
            </a:extLst>
          </p:cNvPr>
          <p:cNvGrpSpPr/>
          <p:nvPr/>
        </p:nvGrpSpPr>
        <p:grpSpPr>
          <a:xfrm>
            <a:off x="5396690" y="2878634"/>
            <a:ext cx="3252723" cy="967967"/>
            <a:chOff x="159604" y="1294456"/>
            <a:chExt cx="3252723" cy="967967"/>
          </a:xfrm>
        </p:grpSpPr>
        <p:sp>
          <p:nvSpPr>
            <p:cNvPr id="78" name="Google Shape;182;p31">
              <a:extLst>
                <a:ext uri="{FF2B5EF4-FFF2-40B4-BE49-F238E27FC236}">
                  <a16:creationId xmlns:a16="http://schemas.microsoft.com/office/drawing/2014/main" id="{1E421101-4449-F089-02C3-3C0C0D29ADAD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551C6FB1-801E-F777-6244-D94D9FA09EF1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82" name="Google Shape;258;p35">
                <a:extLst>
                  <a:ext uri="{FF2B5EF4-FFF2-40B4-BE49-F238E27FC236}">
                    <a16:creationId xmlns:a16="http://schemas.microsoft.com/office/drawing/2014/main" id="{B9C920AD-BE25-A0D6-5894-21C6E1551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45;p28">
                <a:extLst>
                  <a:ext uri="{FF2B5EF4-FFF2-40B4-BE49-F238E27FC236}">
                    <a16:creationId xmlns:a16="http://schemas.microsoft.com/office/drawing/2014/main" id="{45B24E90-3059-6C7D-BE55-EF7B10A2C264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" name="Google Shape;172;p31">
              <a:extLst>
                <a:ext uri="{FF2B5EF4-FFF2-40B4-BE49-F238E27FC236}">
                  <a16:creationId xmlns:a16="http://schemas.microsoft.com/office/drawing/2014/main" id="{39C85D9F-0277-9145-8A5D-58C473052AE1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Столяров Дмитрий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@DiStAloff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1" name="Google Shape;172;p31">
              <a:extLst>
                <a:ext uri="{FF2B5EF4-FFF2-40B4-BE49-F238E27FC236}">
                  <a16:creationId xmlns:a16="http://schemas.microsoft.com/office/drawing/2014/main" id="{886715C8-3FA4-4202-1315-B9F406E0B5AA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206903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4999717E-A6AE-4BCD-4107-5FEFFC656A7A}"/>
              </a:ext>
            </a:extLst>
          </p:cNvPr>
          <p:cNvGrpSpPr/>
          <p:nvPr/>
        </p:nvGrpSpPr>
        <p:grpSpPr>
          <a:xfrm>
            <a:off x="5729370" y="1289573"/>
            <a:ext cx="3252723" cy="954451"/>
            <a:chOff x="159604" y="1294456"/>
            <a:chExt cx="3252723" cy="954451"/>
          </a:xfrm>
        </p:grpSpPr>
        <p:sp>
          <p:nvSpPr>
            <p:cNvPr id="85" name="Google Shape;182;p31">
              <a:extLst>
                <a:ext uri="{FF2B5EF4-FFF2-40B4-BE49-F238E27FC236}">
                  <a16:creationId xmlns:a16="http://schemas.microsoft.com/office/drawing/2014/main" id="{6BC3AFC3-05BC-E44C-0FB4-8D649319A03F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7695FA5-F698-4C4C-FE34-239F623E86EF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0"/>
              <a:chOff x="2050256" y="941294"/>
              <a:chExt cx="5093494" cy="0"/>
            </a:xfrm>
          </p:grpSpPr>
          <p:cxnSp>
            <p:nvCxnSpPr>
              <p:cNvPr id="89" name="Google Shape;258;p35">
                <a:extLst>
                  <a:ext uri="{FF2B5EF4-FFF2-40B4-BE49-F238E27FC236}">
                    <a16:creationId xmlns:a16="http://schemas.microsoft.com/office/drawing/2014/main" id="{24303E83-87A4-0C7A-3FAB-1DD53F91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45;p28">
                <a:extLst>
                  <a:ext uri="{FF2B5EF4-FFF2-40B4-BE49-F238E27FC236}">
                    <a16:creationId xmlns:a16="http://schemas.microsoft.com/office/drawing/2014/main" id="{70FC292A-935F-0EE7-321A-E75E3135D48E}"/>
                  </a:ext>
                </a:extLst>
              </p:cNvPr>
              <p:cNvCxnSpPr/>
              <p:nvPr/>
            </p:nvCxnSpPr>
            <p:spPr>
              <a:xfrm>
                <a:off x="2073957" y="941294"/>
                <a:ext cx="504175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172;p31">
              <a:extLst>
                <a:ext uri="{FF2B5EF4-FFF2-40B4-BE49-F238E27FC236}">
                  <a16:creationId xmlns:a16="http://schemas.microsoft.com/office/drawing/2014/main" id="{70C46ADA-1202-F1FB-FB1B-DD9EDD4634B6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Подмарев Никита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AnanasOro</a:t>
              </a:r>
              <a:endParaRPr lang="ru-RU" sz="12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8" name="Google Shape;172;p31">
              <a:extLst>
                <a:ext uri="{FF2B5EF4-FFF2-40B4-BE49-F238E27FC236}">
                  <a16:creationId xmlns:a16="http://schemas.microsoft.com/office/drawing/2014/main" id="{2913DC13-7362-1E94-5469-71B3574846EB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18759"/>
              <a:ext cx="1938832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A97F03A-E72F-ADBC-3CD1-5D7C7914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26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0;p46">
            <a:extLst>
              <a:ext uri="{FF2B5EF4-FFF2-40B4-BE49-F238E27FC236}">
                <a16:creationId xmlns:a16="http://schemas.microsoft.com/office/drawing/2014/main" id="{5E89EBD6-2F35-599B-21B9-5EBA03C40BBE}"/>
              </a:ext>
            </a:extLst>
          </p:cNvPr>
          <p:cNvSpPr txBox="1">
            <a:spLocks/>
          </p:cNvSpPr>
          <p:nvPr/>
        </p:nvSpPr>
        <p:spPr>
          <a:xfrm>
            <a:off x="2268815" y="30874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57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164</Words>
  <Application>Microsoft Office PowerPoint</Application>
  <PresentationFormat>Экран (16:9)</PresentationFormat>
  <Paragraphs>65</Paragraphs>
  <Slides>10</Slides>
  <Notes>10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Nunito</vt:lpstr>
      <vt:lpstr>Lexend Deca</vt:lpstr>
      <vt:lpstr>Questrial</vt:lpstr>
      <vt:lpstr>Catamaran</vt:lpstr>
      <vt:lpstr>Minimalist Slides for meeting by Slidesgo</vt:lpstr>
      <vt:lpstr>Презентация PowerPoint</vt:lpstr>
      <vt:lpstr>Презентация PowerPoint</vt:lpstr>
      <vt:lpstr>–  Выбрать технологию обучения модели NLP</vt:lpstr>
      <vt:lpstr>Презентация PowerPoint</vt:lpstr>
      <vt:lpstr>Презентация PowerPoint</vt:lpstr>
      <vt:lpstr>Презентация PowerPoint</vt:lpstr>
      <vt:lpstr>Презентация PowerPoint</vt:lpstr>
      <vt:lpstr>-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Сергей Рыжов</cp:lastModifiedBy>
  <cp:revision>110</cp:revision>
  <dcterms:modified xsi:type="dcterms:W3CDTF">2023-09-09T21:43:32Z</dcterms:modified>
</cp:coreProperties>
</file>